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2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696A548-4E2A-49FA-88C3-91D75FCA5CEA}">
          <p14:sldIdLst>
            <p14:sldId id="258"/>
          </p14:sldIdLst>
        </p14:section>
        <p14:section name="Раздел без заголовка" id="{2AF68562-6A17-41BF-8A8B-5A5773DB5B2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714" y="-3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745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1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613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793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338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0773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372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901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52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75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16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70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176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59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00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627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768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DB57999-F8DC-40EB-976C-8CC0895C41D2}" type="datetimeFigureOut">
              <a:rPr lang="ru-RU" smtClean="0"/>
              <a:t>28.07.2025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F463CEC-B5A5-4194-8D9F-70BC5CDA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358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13" r:id="rId1"/>
    <p:sldLayoutId id="2147484214" r:id="rId2"/>
    <p:sldLayoutId id="2147484215" r:id="rId3"/>
    <p:sldLayoutId id="2147484216" r:id="rId4"/>
    <p:sldLayoutId id="2147484217" r:id="rId5"/>
    <p:sldLayoutId id="2147484218" r:id="rId6"/>
    <p:sldLayoutId id="2147484219" r:id="rId7"/>
    <p:sldLayoutId id="2147484220" r:id="rId8"/>
    <p:sldLayoutId id="2147484221" r:id="rId9"/>
    <p:sldLayoutId id="2147484222" r:id="rId10"/>
    <p:sldLayoutId id="2147484223" r:id="rId11"/>
    <p:sldLayoutId id="2147484224" r:id="rId12"/>
    <p:sldLayoutId id="2147484225" r:id="rId13"/>
    <p:sldLayoutId id="2147484226" r:id="rId14"/>
    <p:sldLayoutId id="2147484227" r:id="rId15"/>
    <p:sldLayoutId id="2147484228" r:id="rId16"/>
    <p:sldLayoutId id="214748422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312408" cy="236893"/>
          </a:xfrm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Запрещение 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дарения </a:t>
            </a:r>
            <a:r>
              <a:rPr lang="ru-RU" sz="1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подарков работникам </a:t>
            </a:r>
            <a:r>
              <a:rPr lang="ru-RU" sz="1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и медицинских </a:t>
            </a:r>
            <a:r>
              <a:rPr lang="ru-RU" sz="1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br>
              <a:rPr lang="ru-RU" sz="1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48640" y="1865376"/>
            <a:ext cx="6923696" cy="5687568"/>
          </a:xfrm>
        </p:spPr>
        <p:txBody>
          <a:bodyPr>
            <a:normAutofit fontScale="62500" lnSpcReduction="20000"/>
          </a:bodyPr>
          <a:lstStyle/>
          <a:p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статье 575 гражданского кодекса РФ не допускается дарение, за исключением обычных подарков, стоимость которых не превышает трех тысяч рублей, работникам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и медицинских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организаций. </a:t>
            </a:r>
          </a:p>
          <a:p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Следует, что максимальная сумма подарка по закону – 3000 рублей.</a:t>
            </a:r>
          </a:p>
          <a:p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учителем, воспитателем или работником медицинской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подарка стоимостью свыше 3 000 рублей от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</a:t>
            </a:r>
            <a:r>
              <a:rPr lang="ru-RU" sz="2900" i="1" cap="none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ученика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его родственника является нарушением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запрета и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 под сомнение объективность принимаемых им решений!</a:t>
            </a:r>
          </a:p>
          <a:p>
            <a:r>
              <a:rPr lang="ru-RU" sz="2900" i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Отличие подарка от взятки в том, что в случае со взяткой есть факт договоренности. Если материальная ценность передается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работнику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или медицинской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2900" i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обмен на какую-то услугу или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уступку, </a:t>
            </a:r>
            <a:r>
              <a:rPr lang="ru-RU" sz="2900" i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уже расценивается как проявление коррупции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900" i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ограничений, связанных с получением подарков, работник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или медицинской </a:t>
            </a:r>
            <a:r>
              <a:rPr lang="ru-RU" sz="2900" i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может быть привлечен к </a:t>
            </a:r>
            <a:r>
              <a:rPr lang="ru-RU" sz="2900" i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ответственности, предусмотренной законом.</a:t>
            </a:r>
            <a:endParaRPr lang="ru-RU" sz="2900" i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600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600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600" i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600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600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Объект 12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62439" y="679885"/>
            <a:ext cx="3897825" cy="26581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cxnSp>
        <p:nvCxnSpPr>
          <p:cNvPr id="17" name="Прямая соединительная линия 16"/>
          <p:cNvCxnSpPr/>
          <p:nvPr/>
        </p:nvCxnSpPr>
        <p:spPr>
          <a:xfrm>
            <a:off x="7862438" y="679885"/>
            <a:ext cx="3897826" cy="26581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7862439" y="768096"/>
            <a:ext cx="3796161" cy="256988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7862438" y="3785065"/>
            <a:ext cx="407962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 всех случаях коррупционной направленности можно сообщить по телефонам:</a:t>
            </a:r>
          </a:p>
          <a:p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доверия Администрации города – 8 (3462) 44-20-15;</a:t>
            </a:r>
          </a:p>
          <a:p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доверия Правительства ХМАО-Югры – 8-800-101-86-00;</a:t>
            </a:r>
          </a:p>
          <a:p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дежурная часть УМВД России</a:t>
            </a:r>
            <a:b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г. Сургуту – 8 (3462) 76-13-14; </a:t>
            </a:r>
          </a:p>
          <a:p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доверия УМВД России</a:t>
            </a:r>
            <a:b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ХМАО-Югре– 8(3467) 39-83-00.</a:t>
            </a:r>
          </a:p>
          <a:p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832104" y="914400"/>
            <a:ext cx="6640232" cy="2743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63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Другая 4">
      <a:dk1>
        <a:sysClr val="windowText" lastClr="000000"/>
      </a:dk1>
      <a:lt1>
        <a:sysClr val="window" lastClr="FFFFFF"/>
      </a:lt1>
      <a:dk2>
        <a:srgbClr val="B1D3FA"/>
      </a:dk2>
      <a:lt2>
        <a:srgbClr val="E3F7FC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B1D3FA"/>
      </a:hlink>
      <a:folHlink>
        <a:srgbClr val="C2E2F6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онкие сплошные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1001</TotalTime>
  <Words>208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Century Gothic</vt:lpstr>
      <vt:lpstr>Times New Roman</vt:lpstr>
      <vt:lpstr>Wingdings 3</vt:lpstr>
      <vt:lpstr>Сектор</vt:lpstr>
      <vt:lpstr> Запрещение дарения подарков работникам образовательных и медицинских организаций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Запрещение дарения подарков работникам образовательных организаций, медицинских организаций, организаций, оказывающих социальные услуги </dc:title>
  <dc:creator>Исаева Ирина Сергеевна</dc:creator>
  <cp:lastModifiedBy>Исаева Ирина Сергеевна</cp:lastModifiedBy>
  <cp:revision>35</cp:revision>
  <dcterms:created xsi:type="dcterms:W3CDTF">2025-06-05T06:15:16Z</dcterms:created>
  <dcterms:modified xsi:type="dcterms:W3CDTF">2025-07-28T09:39:02Z</dcterms:modified>
</cp:coreProperties>
</file>